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</p:sldMasterIdLst>
  <p:sldIdLst>
    <p:sldId id="256" r:id="rId2"/>
    <p:sldId id="271" r:id="rId3"/>
    <p:sldId id="259" r:id="rId4"/>
    <p:sldId id="272" r:id="rId5"/>
    <p:sldId id="267" r:id="rId6"/>
    <p:sldId id="273" r:id="rId7"/>
    <p:sldId id="269" r:id="rId8"/>
    <p:sldId id="270" r:id="rId9"/>
    <p:sldId id="262" r:id="rId10"/>
    <p:sldId id="260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86" d="100"/>
          <a:sy n="86" d="100"/>
        </p:scale>
        <p:origin x="-470" y="-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1CDA87-90DA-44D4-A8D4-45F55C723123}" type="doc">
      <dgm:prSet loTypeId="urn:microsoft.com/office/officeart/2005/8/layout/hProcess9" loCatId="process" qsTypeId="urn:microsoft.com/office/officeart/2005/8/quickstyle/simple4" qsCatId="simple" csTypeId="urn:microsoft.com/office/officeart/2005/8/colors/accent0_2" csCatId="mainScheme" phldr="1"/>
      <dgm:spPr/>
    </dgm:pt>
    <dgm:pt modelId="{B848CCB2-872F-4D98-8959-BE513FD32525}">
      <dgm:prSet phldrT="[Text]"/>
      <dgm:spPr/>
      <dgm:t>
        <a:bodyPr/>
        <a:lstStyle/>
        <a:p>
          <a:r>
            <a:rPr lang="en-US" b="1"/>
            <a:t>Fall 2017</a:t>
          </a:r>
          <a:r>
            <a:rPr lang="en-US" b="0"/>
            <a:t> </a:t>
          </a:r>
        </a:p>
        <a:p>
          <a:r>
            <a:rPr lang="en-US" b="0"/>
            <a:t>Gap </a:t>
          </a:r>
          <a:r>
            <a:rPr lang="en-US"/>
            <a:t>Analysis</a:t>
          </a:r>
        </a:p>
        <a:p>
          <a:r>
            <a:rPr lang="en-US"/>
            <a:t>Bulleted Outline</a:t>
          </a:r>
          <a:endParaRPr lang="en-US" dirty="0"/>
        </a:p>
      </dgm:t>
    </dgm:pt>
    <dgm:pt modelId="{EA0C4E2E-5B13-4939-BCA0-F3BBE538A879}" type="parTrans" cxnId="{56632DE7-212A-41A5-ADCC-73A874C6BA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29F75DD-6716-4EB9-AAE0-FE7A85F2CA19}" type="sibTrans" cxnId="{56632DE7-212A-41A5-ADCC-73A874C6BA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C87A43A-3739-494B-94EC-87FEC6B3DEE2}">
      <dgm:prSet phldrT="[Text]"/>
      <dgm:spPr/>
      <dgm:t>
        <a:bodyPr/>
        <a:lstStyle/>
        <a:p>
          <a:r>
            <a:rPr lang="en-US" b="1"/>
            <a:t>Spring 2018</a:t>
          </a:r>
        </a:p>
        <a:p>
          <a:r>
            <a:rPr lang="en-US"/>
            <a:t>Narrative Drafting</a:t>
          </a:r>
          <a:endParaRPr lang="en-US" dirty="0"/>
        </a:p>
      </dgm:t>
    </dgm:pt>
    <dgm:pt modelId="{B8300EA9-E23F-488B-BC94-24C7CF5678AD}" type="parTrans" cxnId="{A24BD8F9-91ED-4C2C-9CB1-E5A91B7D4E1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4D40008-E6B4-4287-91ED-02A80D1A2795}" type="sibTrans" cxnId="{A24BD8F9-91ED-4C2C-9CB1-E5A91B7D4E1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C0C118F-7F6E-4DC8-AA39-F06B1F1824AE}">
      <dgm:prSet phldrT="[Text]"/>
      <dgm:spPr/>
      <dgm:t>
        <a:bodyPr/>
        <a:lstStyle/>
        <a:p>
          <a:r>
            <a:rPr lang="en-US" b="1" dirty="0"/>
            <a:t>Fall 2018</a:t>
          </a:r>
        </a:p>
        <a:p>
          <a:r>
            <a:rPr lang="en-US" dirty="0"/>
            <a:t>First Full Draft of ISER</a:t>
          </a:r>
        </a:p>
      </dgm:t>
    </dgm:pt>
    <dgm:pt modelId="{9C5161A3-2655-465B-9AF5-9F92EDC6B9E8}" type="parTrans" cxnId="{6A1C525B-4D81-41DF-AD76-5189E27B47B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D6D4077-4FCA-4470-A96A-94C8F998BF29}" type="sibTrans" cxnId="{6A1C525B-4D81-41DF-AD76-5189E27B47B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9160CA5-2C1E-4053-8DF8-802B9AC923D4}">
      <dgm:prSet phldrT="[Text]"/>
      <dgm:spPr/>
      <dgm:t>
        <a:bodyPr/>
        <a:lstStyle/>
        <a:p>
          <a:r>
            <a:rPr lang="en-US" b="1" dirty="0"/>
            <a:t>Spring 2019 </a:t>
          </a:r>
          <a:r>
            <a:rPr lang="en-US" dirty="0"/>
            <a:t>Final Edits, Vetting, QFE &amp; Front Matter</a:t>
          </a:r>
        </a:p>
      </dgm:t>
    </dgm:pt>
    <dgm:pt modelId="{B8BC0104-E43E-46AD-A53A-3C5B848F9DAD}" type="parTrans" cxnId="{386C0A1C-E8F1-4A05-BAF5-EE718505B75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D279F19-6977-4DD2-ACD3-9CF9D2CFBC57}" type="sibTrans" cxnId="{386C0A1C-E8F1-4A05-BAF5-EE718505B75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8138B1C-34E3-4515-8AD5-AF2E41831847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Summer 2019</a:t>
          </a:r>
        </a:p>
        <a:p>
          <a:r>
            <a:rPr lang="en-US" dirty="0"/>
            <a:t>Submit ISER to ACCJC</a:t>
          </a:r>
        </a:p>
      </dgm:t>
    </dgm:pt>
    <dgm:pt modelId="{D2031178-BD43-4142-AE05-F2896DC2330E}" type="parTrans" cxnId="{E7BF5293-250A-484A-81EF-85558958283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C37AE33-C1B2-4D85-B412-605F7B3D214F}" type="sibTrans" cxnId="{E7BF5293-250A-484A-81EF-85558958283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A564C8D-C06F-4467-B145-19187CE7F912}" type="pres">
      <dgm:prSet presAssocID="{351CDA87-90DA-44D4-A8D4-45F55C723123}" presName="CompostProcess" presStyleCnt="0">
        <dgm:presLayoutVars>
          <dgm:dir/>
          <dgm:resizeHandles val="exact"/>
        </dgm:presLayoutVars>
      </dgm:prSet>
      <dgm:spPr/>
    </dgm:pt>
    <dgm:pt modelId="{B43D8F11-477B-4C7B-81D8-3407EF1343DD}" type="pres">
      <dgm:prSet presAssocID="{351CDA87-90DA-44D4-A8D4-45F55C723123}" presName="arrow" presStyleLbl="bgShp" presStyleIdx="0" presStyleCnt="1"/>
      <dgm:spPr/>
    </dgm:pt>
    <dgm:pt modelId="{9A301A87-25DA-4B2A-B869-9A3BE5515BF9}" type="pres">
      <dgm:prSet presAssocID="{351CDA87-90DA-44D4-A8D4-45F55C723123}" presName="linearProcess" presStyleCnt="0"/>
      <dgm:spPr/>
    </dgm:pt>
    <dgm:pt modelId="{86BC0296-5FF8-4D51-BE83-D67D2B5DD4CC}" type="pres">
      <dgm:prSet presAssocID="{B848CCB2-872F-4D98-8959-BE513FD32525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0B68A-1060-468D-B89D-3C59511A2BFC}" type="pres">
      <dgm:prSet presAssocID="{829F75DD-6716-4EB9-AAE0-FE7A85F2CA19}" presName="sibTrans" presStyleCnt="0"/>
      <dgm:spPr/>
    </dgm:pt>
    <dgm:pt modelId="{EE7CAA59-9713-4282-81C7-FE3BE1CA646B}" type="pres">
      <dgm:prSet presAssocID="{6C87A43A-3739-494B-94EC-87FEC6B3DEE2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94BEE-1CE1-4E16-99AC-D1EB35A67E68}" type="pres">
      <dgm:prSet presAssocID="{E4D40008-E6B4-4287-91ED-02A80D1A2795}" presName="sibTrans" presStyleCnt="0"/>
      <dgm:spPr/>
    </dgm:pt>
    <dgm:pt modelId="{0F82BB79-0F4A-4E93-9772-F1EBA54FE927}" type="pres">
      <dgm:prSet presAssocID="{BC0C118F-7F6E-4DC8-AA39-F06B1F1824AE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A43F9-0F4C-4C41-A802-10FB36923726}" type="pres">
      <dgm:prSet presAssocID="{9D6D4077-4FCA-4470-A96A-94C8F998BF29}" presName="sibTrans" presStyleCnt="0"/>
      <dgm:spPr/>
    </dgm:pt>
    <dgm:pt modelId="{D4C55CD6-4B61-4AC3-B337-87912806D707}" type="pres">
      <dgm:prSet presAssocID="{29160CA5-2C1E-4053-8DF8-802B9AC923D4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A1D5DB-21C6-412B-9235-86A2E8509DC8}" type="pres">
      <dgm:prSet presAssocID="{DD279F19-6977-4DD2-ACD3-9CF9D2CFBC57}" presName="sibTrans" presStyleCnt="0"/>
      <dgm:spPr/>
    </dgm:pt>
    <dgm:pt modelId="{9A606B2F-9B3B-4CB2-802F-5A3D67127CFB}" type="pres">
      <dgm:prSet presAssocID="{88138B1C-34E3-4515-8AD5-AF2E4183184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C470E6-BF03-40CE-8200-3E16344446DB}" type="presOf" srcId="{88138B1C-34E3-4515-8AD5-AF2E41831847}" destId="{9A606B2F-9B3B-4CB2-802F-5A3D67127CFB}" srcOrd="0" destOrd="0" presId="urn:microsoft.com/office/officeart/2005/8/layout/hProcess9"/>
    <dgm:cxn modelId="{6A1C525B-4D81-41DF-AD76-5189E27B47B1}" srcId="{351CDA87-90DA-44D4-A8D4-45F55C723123}" destId="{BC0C118F-7F6E-4DC8-AA39-F06B1F1824AE}" srcOrd="2" destOrd="0" parTransId="{9C5161A3-2655-465B-9AF5-9F92EDC6B9E8}" sibTransId="{9D6D4077-4FCA-4470-A96A-94C8F998BF29}"/>
    <dgm:cxn modelId="{D83350EB-28C3-4812-ADAC-96778FB95CC9}" type="presOf" srcId="{B848CCB2-872F-4D98-8959-BE513FD32525}" destId="{86BC0296-5FF8-4D51-BE83-D67D2B5DD4CC}" srcOrd="0" destOrd="0" presId="urn:microsoft.com/office/officeart/2005/8/layout/hProcess9"/>
    <dgm:cxn modelId="{FBEAEBE1-2D7C-4A41-B398-84E5A0AD9C41}" type="presOf" srcId="{351CDA87-90DA-44D4-A8D4-45F55C723123}" destId="{3A564C8D-C06F-4467-B145-19187CE7F912}" srcOrd="0" destOrd="0" presId="urn:microsoft.com/office/officeart/2005/8/layout/hProcess9"/>
    <dgm:cxn modelId="{E7BF5293-250A-484A-81EF-855589582835}" srcId="{351CDA87-90DA-44D4-A8D4-45F55C723123}" destId="{88138B1C-34E3-4515-8AD5-AF2E41831847}" srcOrd="4" destOrd="0" parTransId="{D2031178-BD43-4142-AE05-F2896DC2330E}" sibTransId="{DC37AE33-C1B2-4D85-B412-605F7B3D214F}"/>
    <dgm:cxn modelId="{56632DE7-212A-41A5-ADCC-73A874C6BAF5}" srcId="{351CDA87-90DA-44D4-A8D4-45F55C723123}" destId="{B848CCB2-872F-4D98-8959-BE513FD32525}" srcOrd="0" destOrd="0" parTransId="{EA0C4E2E-5B13-4939-BCA0-F3BBE538A879}" sibTransId="{829F75DD-6716-4EB9-AAE0-FE7A85F2CA19}"/>
    <dgm:cxn modelId="{A24BD8F9-91ED-4C2C-9CB1-E5A91B7D4E11}" srcId="{351CDA87-90DA-44D4-A8D4-45F55C723123}" destId="{6C87A43A-3739-494B-94EC-87FEC6B3DEE2}" srcOrd="1" destOrd="0" parTransId="{B8300EA9-E23F-488B-BC94-24C7CF5678AD}" sibTransId="{E4D40008-E6B4-4287-91ED-02A80D1A2795}"/>
    <dgm:cxn modelId="{E76044D6-73BB-41CF-B338-BBFBC2CD88A1}" type="presOf" srcId="{6C87A43A-3739-494B-94EC-87FEC6B3DEE2}" destId="{EE7CAA59-9713-4282-81C7-FE3BE1CA646B}" srcOrd="0" destOrd="0" presId="urn:microsoft.com/office/officeart/2005/8/layout/hProcess9"/>
    <dgm:cxn modelId="{386C0A1C-E8F1-4A05-BAF5-EE718505B757}" srcId="{351CDA87-90DA-44D4-A8D4-45F55C723123}" destId="{29160CA5-2C1E-4053-8DF8-802B9AC923D4}" srcOrd="3" destOrd="0" parTransId="{B8BC0104-E43E-46AD-A53A-3C5B848F9DAD}" sibTransId="{DD279F19-6977-4DD2-ACD3-9CF9D2CFBC57}"/>
    <dgm:cxn modelId="{3A885BE5-D71D-4F0A-A8B9-5200F537E568}" type="presOf" srcId="{29160CA5-2C1E-4053-8DF8-802B9AC923D4}" destId="{D4C55CD6-4B61-4AC3-B337-87912806D707}" srcOrd="0" destOrd="0" presId="urn:microsoft.com/office/officeart/2005/8/layout/hProcess9"/>
    <dgm:cxn modelId="{6BDB1BCD-2140-44FE-8F43-168B2CD3AF8C}" type="presOf" srcId="{BC0C118F-7F6E-4DC8-AA39-F06B1F1824AE}" destId="{0F82BB79-0F4A-4E93-9772-F1EBA54FE927}" srcOrd="0" destOrd="0" presId="urn:microsoft.com/office/officeart/2005/8/layout/hProcess9"/>
    <dgm:cxn modelId="{4C8C5A96-0D0B-4FB7-A442-BBD2489DB340}" type="presParOf" srcId="{3A564C8D-C06F-4467-B145-19187CE7F912}" destId="{B43D8F11-477B-4C7B-81D8-3407EF1343DD}" srcOrd="0" destOrd="0" presId="urn:microsoft.com/office/officeart/2005/8/layout/hProcess9"/>
    <dgm:cxn modelId="{3C950CB3-26CE-4712-8512-5B0A4566C571}" type="presParOf" srcId="{3A564C8D-C06F-4467-B145-19187CE7F912}" destId="{9A301A87-25DA-4B2A-B869-9A3BE5515BF9}" srcOrd="1" destOrd="0" presId="urn:microsoft.com/office/officeart/2005/8/layout/hProcess9"/>
    <dgm:cxn modelId="{1998C08D-F3D4-4FF5-BAB5-D27AD2918D24}" type="presParOf" srcId="{9A301A87-25DA-4B2A-B869-9A3BE5515BF9}" destId="{86BC0296-5FF8-4D51-BE83-D67D2B5DD4CC}" srcOrd="0" destOrd="0" presId="urn:microsoft.com/office/officeart/2005/8/layout/hProcess9"/>
    <dgm:cxn modelId="{D62DF1E1-82D6-4693-AD35-4DAB0FBCFF2B}" type="presParOf" srcId="{9A301A87-25DA-4B2A-B869-9A3BE5515BF9}" destId="{EFA0B68A-1060-468D-B89D-3C59511A2BFC}" srcOrd="1" destOrd="0" presId="urn:microsoft.com/office/officeart/2005/8/layout/hProcess9"/>
    <dgm:cxn modelId="{FF6B2901-4D1C-4530-8825-F8846B68EAA0}" type="presParOf" srcId="{9A301A87-25DA-4B2A-B869-9A3BE5515BF9}" destId="{EE7CAA59-9713-4282-81C7-FE3BE1CA646B}" srcOrd="2" destOrd="0" presId="urn:microsoft.com/office/officeart/2005/8/layout/hProcess9"/>
    <dgm:cxn modelId="{A8B49EDE-C4ED-4228-9415-A065C4F2CBA6}" type="presParOf" srcId="{9A301A87-25DA-4B2A-B869-9A3BE5515BF9}" destId="{D8F94BEE-1CE1-4E16-99AC-D1EB35A67E68}" srcOrd="3" destOrd="0" presId="urn:microsoft.com/office/officeart/2005/8/layout/hProcess9"/>
    <dgm:cxn modelId="{22DB12FF-5F72-49A5-A0A3-18D37C05B7A2}" type="presParOf" srcId="{9A301A87-25DA-4B2A-B869-9A3BE5515BF9}" destId="{0F82BB79-0F4A-4E93-9772-F1EBA54FE927}" srcOrd="4" destOrd="0" presId="urn:microsoft.com/office/officeart/2005/8/layout/hProcess9"/>
    <dgm:cxn modelId="{E756B5E4-A6D7-42B7-8AA3-B3416134F8BC}" type="presParOf" srcId="{9A301A87-25DA-4B2A-B869-9A3BE5515BF9}" destId="{3BEA43F9-0F4C-4C41-A802-10FB36923726}" srcOrd="5" destOrd="0" presId="urn:microsoft.com/office/officeart/2005/8/layout/hProcess9"/>
    <dgm:cxn modelId="{5F2A2428-5B2F-46CD-9683-08F8EE05DCD6}" type="presParOf" srcId="{9A301A87-25DA-4B2A-B869-9A3BE5515BF9}" destId="{D4C55CD6-4B61-4AC3-B337-87912806D707}" srcOrd="6" destOrd="0" presId="urn:microsoft.com/office/officeart/2005/8/layout/hProcess9"/>
    <dgm:cxn modelId="{B04C3723-7281-49D1-8862-018BE5800A86}" type="presParOf" srcId="{9A301A87-25DA-4B2A-B869-9A3BE5515BF9}" destId="{FDA1D5DB-21C6-412B-9235-86A2E8509DC8}" srcOrd="7" destOrd="0" presId="urn:microsoft.com/office/officeart/2005/8/layout/hProcess9"/>
    <dgm:cxn modelId="{55ED22A2-4207-4A12-9B4C-AD8654365202}" type="presParOf" srcId="{9A301A87-25DA-4B2A-B869-9A3BE5515BF9}" destId="{9A606B2F-9B3B-4CB2-802F-5A3D67127CF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D8F11-477B-4C7B-81D8-3407EF1343DD}">
      <dsp:nvSpPr>
        <dsp:cNvPr id="0" name=""/>
        <dsp:cNvSpPr/>
      </dsp:nvSpPr>
      <dsp:spPr>
        <a:xfrm>
          <a:off x="767072" y="0"/>
          <a:ext cx="8693482" cy="361473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BC0296-5FF8-4D51-BE83-D67D2B5DD4CC}">
      <dsp:nvSpPr>
        <dsp:cNvPr id="0" name=""/>
        <dsp:cNvSpPr/>
      </dsp:nvSpPr>
      <dsp:spPr>
        <a:xfrm>
          <a:off x="2091" y="1084421"/>
          <a:ext cx="1933223" cy="14458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Fall 2017</a:t>
          </a:r>
          <a:r>
            <a:rPr lang="en-US" sz="1700" b="0" kern="1200"/>
            <a:t>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/>
            <a:t>Gap </a:t>
          </a:r>
          <a:r>
            <a:rPr lang="en-US" sz="1700" kern="1200"/>
            <a:t>Analysis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Bulleted Outline</a:t>
          </a:r>
          <a:endParaRPr lang="en-US" sz="1700" kern="1200" dirty="0"/>
        </a:p>
      </dsp:txBody>
      <dsp:txXfrm>
        <a:off x="72674" y="1155004"/>
        <a:ext cx="1792057" cy="1304729"/>
      </dsp:txXfrm>
    </dsp:sp>
    <dsp:sp modelId="{EE7CAA59-9713-4282-81C7-FE3BE1CA646B}">
      <dsp:nvSpPr>
        <dsp:cNvPr id="0" name=""/>
        <dsp:cNvSpPr/>
      </dsp:nvSpPr>
      <dsp:spPr>
        <a:xfrm>
          <a:off x="2074646" y="1084421"/>
          <a:ext cx="1933223" cy="14458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Spring 2018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Narrative Drafting</a:t>
          </a:r>
          <a:endParaRPr lang="en-US" sz="1700" kern="1200" dirty="0"/>
        </a:p>
      </dsp:txBody>
      <dsp:txXfrm>
        <a:off x="2145229" y="1155004"/>
        <a:ext cx="1792057" cy="1304729"/>
      </dsp:txXfrm>
    </dsp:sp>
    <dsp:sp modelId="{0F82BB79-0F4A-4E93-9772-F1EBA54FE927}">
      <dsp:nvSpPr>
        <dsp:cNvPr id="0" name=""/>
        <dsp:cNvSpPr/>
      </dsp:nvSpPr>
      <dsp:spPr>
        <a:xfrm>
          <a:off x="4147201" y="1084421"/>
          <a:ext cx="1933223" cy="14458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Fall 2018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First Full Draft of ISER</a:t>
          </a:r>
        </a:p>
      </dsp:txBody>
      <dsp:txXfrm>
        <a:off x="4217784" y="1155004"/>
        <a:ext cx="1792057" cy="1304729"/>
      </dsp:txXfrm>
    </dsp:sp>
    <dsp:sp modelId="{D4C55CD6-4B61-4AC3-B337-87912806D707}">
      <dsp:nvSpPr>
        <dsp:cNvPr id="0" name=""/>
        <dsp:cNvSpPr/>
      </dsp:nvSpPr>
      <dsp:spPr>
        <a:xfrm>
          <a:off x="6219756" y="1084421"/>
          <a:ext cx="1933223" cy="14458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Spring 2019 </a:t>
          </a:r>
          <a:r>
            <a:rPr lang="en-US" sz="1700" kern="1200" dirty="0"/>
            <a:t>Final Edits, Vetting, QFE &amp; Front Matter</a:t>
          </a:r>
        </a:p>
      </dsp:txBody>
      <dsp:txXfrm>
        <a:off x="6290339" y="1155004"/>
        <a:ext cx="1792057" cy="1304729"/>
      </dsp:txXfrm>
    </dsp:sp>
    <dsp:sp modelId="{9A606B2F-9B3B-4CB2-802F-5A3D67127CFB}">
      <dsp:nvSpPr>
        <dsp:cNvPr id="0" name=""/>
        <dsp:cNvSpPr/>
      </dsp:nvSpPr>
      <dsp:spPr>
        <a:xfrm>
          <a:off x="8292312" y="1084421"/>
          <a:ext cx="1933223" cy="1445895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Summer 2019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Submit ISER to ACCJC</a:t>
          </a:r>
        </a:p>
      </dsp:txBody>
      <dsp:txXfrm>
        <a:off x="8362895" y="1155004"/>
        <a:ext cx="1792057" cy="1304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36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580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056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28986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2951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541627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4691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93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1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9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17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69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3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4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4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85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8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586B75A-687E-405C-8A0B-8D00578BA2C3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34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Marvelyn.buckey@gcccd.edu" TargetMode="External"/><Relationship Id="rId2" Type="http://schemas.openxmlformats.org/officeDocument/2006/relationships/hyperlink" Target="mailto:brianna.hays@gcccd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ccjc.org/wp-content/uploads/Guide-to-Institutional-Self-Evaluation-Improvement-and-Peer-Review.pdf" TargetMode="External"/><Relationship Id="rId2" Type="http://schemas.openxmlformats.org/officeDocument/2006/relationships/hyperlink" Target="https://accjc.org/wp-content/uploads/Accreditation-Standards_-Adopted-June-2014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yamaca.edu/college-info/accreditation/accreditation-2019.asp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386" y="877975"/>
            <a:ext cx="9077424" cy="15291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Accreditation</a:t>
            </a:r>
            <a:br>
              <a:rPr lang="en-US" b="1" dirty="0"/>
            </a:br>
            <a:r>
              <a:rPr lang="en-US" b="1" dirty="0"/>
              <a:t>Self-Evaluation and ISER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5"/>
            <a:ext cx="9228201" cy="236017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Bri Hays and </a:t>
            </a:r>
            <a:r>
              <a:rPr lang="en-US" b="1" dirty="0" err="1">
                <a:solidFill>
                  <a:schemeClr val="tx1"/>
                </a:solidFill>
              </a:rPr>
              <a:t>Marvelyn</a:t>
            </a:r>
            <a:r>
              <a:rPr lang="en-US" b="1" dirty="0">
                <a:solidFill>
                  <a:schemeClr val="tx1"/>
                </a:solidFill>
              </a:rPr>
              <a:t> Bucky</a:t>
            </a:r>
          </a:p>
          <a:p>
            <a:r>
              <a:rPr lang="en-US" b="1" i="1" dirty="0">
                <a:solidFill>
                  <a:schemeClr val="tx1"/>
                </a:solidFill>
              </a:rPr>
              <a:t>Presentation to Classified Senate</a:t>
            </a:r>
          </a:p>
          <a:p>
            <a:r>
              <a:rPr lang="en-US" b="1" i="1" dirty="0">
                <a:solidFill>
                  <a:schemeClr val="tx1"/>
                </a:solidFill>
              </a:rPr>
              <a:t>November 28,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F7C005-1434-441C-AC86-22FA27970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501" y="2764584"/>
            <a:ext cx="4990961" cy="300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913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Our Site Visit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474680"/>
            <a:ext cx="10961391" cy="376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400" b="1" dirty="0">
                <a:solidFill>
                  <a:schemeClr val="tx1"/>
                </a:solidFill>
              </a:rPr>
              <a:t>September 30th through </a:t>
            </a:r>
          </a:p>
          <a:p>
            <a:pPr marL="0" indent="0">
              <a:buNone/>
            </a:pPr>
            <a:r>
              <a:rPr lang="en-US" sz="6400" b="1" dirty="0">
                <a:solidFill>
                  <a:schemeClr val="tx1"/>
                </a:solidFill>
              </a:rPr>
              <a:t>October 3rd, 2019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2183E73-194F-43E3-851F-7A16FCC8AC91}"/>
              </a:ext>
            </a:extLst>
          </p:cNvPr>
          <p:cNvSpPr/>
          <p:nvPr/>
        </p:nvSpPr>
        <p:spPr>
          <a:xfrm>
            <a:off x="1585127" y="259481"/>
            <a:ext cx="7447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Mark your calendars!</a:t>
            </a:r>
          </a:p>
        </p:txBody>
      </p:sp>
      <p:pic>
        <p:nvPicPr>
          <p:cNvPr id="1026" name="Picture 2" descr="Image result for team image">
            <a:extLst>
              <a:ext uri="{FF2B5EF4-FFF2-40B4-BE49-F238E27FC236}">
                <a16:creationId xmlns:a16="http://schemas.microsoft.com/office/drawing/2014/main" xmlns="" id="{D6E1B2AB-1486-4F18-9304-FED2C2D5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06" y="4220680"/>
            <a:ext cx="4896889" cy="20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169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5" y="206176"/>
            <a:ext cx="10772775" cy="165819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5" y="1786786"/>
            <a:ext cx="9708711" cy="41762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0070C0"/>
                </a:solidFill>
                <a:latin typeface="Arial Black" panose="020B0A04020102020204" pitchFamily="34" charset="0"/>
              </a:rPr>
              <a:t>Contact Your Accreditation Co-Chairs</a:t>
            </a:r>
          </a:p>
          <a:p>
            <a:pPr marL="0" indent="0">
              <a:buNone/>
            </a:pPr>
            <a:r>
              <a:rPr lang="en-US" sz="3400" b="1" dirty="0"/>
              <a:t>Bri Hays</a:t>
            </a:r>
          </a:p>
          <a:p>
            <a:pPr marL="0" indent="0">
              <a:buNone/>
            </a:pPr>
            <a:r>
              <a:rPr lang="en-US" sz="3400" dirty="0"/>
              <a:t>Accreditation Liaison Officer</a:t>
            </a:r>
          </a:p>
          <a:p>
            <a:r>
              <a:rPr lang="en-US" sz="3400" dirty="0">
                <a:hlinkClick r:id="rId2"/>
              </a:rPr>
              <a:t>brianna.hays@gcccd.edu</a:t>
            </a:r>
            <a:endParaRPr lang="en-US" sz="3400" dirty="0"/>
          </a:p>
          <a:p>
            <a:endParaRPr lang="en-US" sz="3400" dirty="0"/>
          </a:p>
          <a:p>
            <a:pPr marL="0" indent="0">
              <a:buNone/>
            </a:pPr>
            <a:r>
              <a:rPr lang="en-US" sz="3400" b="1" dirty="0" err="1"/>
              <a:t>Marvelyn</a:t>
            </a:r>
            <a:r>
              <a:rPr lang="en-US" sz="3400" b="1" dirty="0"/>
              <a:t> </a:t>
            </a:r>
            <a:r>
              <a:rPr lang="en-US" sz="3400" b="1" dirty="0" err="1"/>
              <a:t>Buckey</a:t>
            </a:r>
            <a:endParaRPr lang="en-US" sz="3400" b="1" dirty="0"/>
          </a:p>
          <a:p>
            <a:pPr marL="0" indent="0">
              <a:buNone/>
            </a:pPr>
            <a:r>
              <a:rPr lang="en-US" sz="3400" dirty="0"/>
              <a:t>Accreditation Faculty Co-Chair</a:t>
            </a:r>
          </a:p>
          <a:p>
            <a:r>
              <a:rPr lang="en-US" sz="3400" dirty="0">
                <a:hlinkClick r:id="rId3"/>
              </a:rPr>
              <a:t>Marvelyn.buckey@gcccd.edu</a:t>
            </a:r>
            <a:endParaRPr lang="en-US" sz="34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DE2BD62-A110-4525-B5D7-ECC9DD8786DA}"/>
              </a:ext>
            </a:extLst>
          </p:cNvPr>
          <p:cNvSpPr txBox="1">
            <a:spLocks/>
          </p:cNvSpPr>
          <p:nvPr/>
        </p:nvSpPr>
        <p:spPr>
          <a:xfrm>
            <a:off x="5827761" y="1941961"/>
            <a:ext cx="5771264" cy="3771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8217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8C004-1409-43B7-A64A-C4E7AB646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10349548" cy="1507067"/>
          </a:xfrm>
        </p:spPr>
        <p:txBody>
          <a:bodyPr/>
          <a:lstStyle/>
          <a:p>
            <a:r>
              <a:rPr lang="en-US" dirty="0"/>
              <a:t>A BRIEF Accreditation 2019 Timeline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AD63C095-F939-409F-893F-747E8ADE64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483301"/>
              </p:ext>
            </p:extLst>
          </p:nvPr>
        </p:nvGraphicFramePr>
        <p:xfrm>
          <a:off x="684212" y="685800"/>
          <a:ext cx="10227627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040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259994"/>
          </a:xfrm>
        </p:spPr>
        <p:txBody>
          <a:bodyPr/>
          <a:lstStyle/>
          <a:p>
            <a:r>
              <a:rPr lang="en-US" dirty="0"/>
              <a:t>The INSTITUTIONAL Self-Evaluation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4" y="1759527"/>
            <a:ext cx="10753725" cy="4373269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600" dirty="0">
                <a:solidFill>
                  <a:schemeClr val="tx1"/>
                </a:solidFill>
                <a:hlinkClick r:id="rId2"/>
              </a:rPr>
              <a:t>Prepared in accordance with the 2014 ACCJC Standards</a:t>
            </a:r>
            <a:r>
              <a:rPr lang="en-US" sz="3600" dirty="0">
                <a:solidFill>
                  <a:schemeClr val="tx1"/>
                </a:solidFill>
              </a:rPr>
              <a:t> and </a:t>
            </a:r>
            <a:r>
              <a:rPr lang="en-US" sz="3600" dirty="0">
                <a:solidFill>
                  <a:schemeClr val="tx1"/>
                </a:solidFill>
                <a:hlinkClick r:id="rId3"/>
              </a:rPr>
              <a:t>ACCJC guidelines</a:t>
            </a:r>
            <a:endParaRPr lang="en-US" sz="3600" dirty="0">
              <a:solidFill>
                <a:schemeClr val="tx1"/>
              </a:solidFill>
            </a:endParaRPr>
          </a:p>
          <a:p>
            <a:pPr marL="0" indent="0">
              <a:spcAft>
                <a:spcPts val="1800"/>
              </a:spcAft>
              <a:buNone/>
            </a:pPr>
            <a:r>
              <a:rPr lang="en-US" sz="3600" dirty="0">
                <a:solidFill>
                  <a:schemeClr val="tx1"/>
                </a:solidFill>
              </a:rPr>
              <a:t>4 primary standards with 128 “sub” standards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600" dirty="0">
                <a:solidFill>
                  <a:schemeClr val="tx1"/>
                </a:solidFill>
              </a:rPr>
              <a:t>Evidence-driven responses to how we meet the standards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C590F4-7327-4796-9B1D-CE23F5EF7E1F}"/>
              </a:ext>
            </a:extLst>
          </p:cNvPr>
          <p:cNvSpPr/>
          <p:nvPr/>
        </p:nvSpPr>
        <p:spPr>
          <a:xfrm>
            <a:off x="10471016" y="725204"/>
            <a:ext cx="1502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ISER</a:t>
            </a:r>
          </a:p>
        </p:txBody>
      </p:sp>
    </p:spTree>
    <p:extLst>
      <p:ext uri="{BB962C8B-B14F-4D97-AF65-F5344CB8AC3E}">
        <p14:creationId xmlns:p14="http://schemas.microsoft.com/office/powerpoint/2010/main" val="314518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B3A8B3-123E-486B-9AEB-DE173876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accjc</a:t>
            </a:r>
            <a:r>
              <a:rPr lang="en-US" dirty="0"/>
              <a:t>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31C06A-8620-40FA-9625-74E1A91DF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10737475" cy="3615267"/>
          </a:xfrm>
        </p:spPr>
        <p:txBody>
          <a:bodyPr>
            <a:noAutofit/>
          </a:bodyPr>
          <a:lstStyle/>
          <a:p>
            <a:r>
              <a:rPr lang="en-US" sz="3200" b="1" dirty="0"/>
              <a:t>Standard I: </a:t>
            </a:r>
            <a:r>
              <a:rPr lang="en-US" sz="3200" dirty="0"/>
              <a:t>Mission, Academic Quality and Institutional Effectiveness, and Integrity</a:t>
            </a:r>
          </a:p>
          <a:p>
            <a:r>
              <a:rPr lang="en-US" sz="3200" b="1" dirty="0"/>
              <a:t>Standard II: </a:t>
            </a:r>
            <a:r>
              <a:rPr lang="en-US" sz="3200" dirty="0"/>
              <a:t>Student Learning Programs and Support Services</a:t>
            </a:r>
          </a:p>
          <a:p>
            <a:r>
              <a:rPr lang="en-US" sz="3200" b="1" dirty="0"/>
              <a:t>Standard III: </a:t>
            </a:r>
            <a:r>
              <a:rPr lang="en-US" sz="3200" dirty="0"/>
              <a:t>Resources</a:t>
            </a:r>
          </a:p>
          <a:p>
            <a:r>
              <a:rPr lang="en-US" sz="3200" b="1" dirty="0"/>
              <a:t>Standard IV: </a:t>
            </a:r>
            <a:r>
              <a:rPr lang="en-US" sz="3200" dirty="0"/>
              <a:t>Leadership and Governance</a:t>
            </a:r>
          </a:p>
        </p:txBody>
      </p:sp>
    </p:spTree>
    <p:extLst>
      <p:ext uri="{BB962C8B-B14F-4D97-AF65-F5344CB8AC3E}">
        <p14:creationId xmlns:p14="http://schemas.microsoft.com/office/powerpoint/2010/main" val="1336001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79D60-EDDA-4644-8A98-BADA44B3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>
                <a:latin typeface="Arial Black" panose="020B0A04020102020204" pitchFamily="34" charset="0"/>
              </a:rPr>
              <a:t>Q</a:t>
            </a:r>
            <a:r>
              <a:rPr lang="en-US" dirty="0"/>
              <a:t>uality </a:t>
            </a:r>
            <a:r>
              <a:rPr lang="en-US" b="1" dirty="0">
                <a:latin typeface="Arial Black" panose="020B0A04020102020204" pitchFamily="34" charset="0"/>
              </a:rPr>
              <a:t>F</a:t>
            </a:r>
            <a:r>
              <a:rPr lang="en-US" dirty="0"/>
              <a:t>ocus </a:t>
            </a:r>
            <a:r>
              <a:rPr lang="en-US" b="1" dirty="0">
                <a:latin typeface="Arial Black" panose="020B0A04020102020204" pitchFamily="34" charset="0"/>
              </a:rPr>
              <a:t>E</a:t>
            </a:r>
            <a:r>
              <a:rPr lang="en-US" dirty="0"/>
              <a:t>ssay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3AE5B-86A0-4927-9255-6D0A8D714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1800"/>
              </a:spcAft>
            </a:pPr>
            <a:r>
              <a:rPr lang="en-US" sz="3600" dirty="0"/>
              <a:t>2 multi-year initiatives/plans based on self-evaluation findings</a:t>
            </a:r>
          </a:p>
          <a:p>
            <a:pPr>
              <a:spcAft>
                <a:spcPts val="1800"/>
              </a:spcAft>
            </a:pPr>
            <a:r>
              <a:rPr lang="en-US" sz="3600" dirty="0"/>
              <a:t>Focus on improving student learning and achievement</a:t>
            </a:r>
          </a:p>
          <a:p>
            <a:pPr>
              <a:spcAft>
                <a:spcPts val="1800"/>
              </a:spcAft>
            </a:pPr>
            <a:r>
              <a:rPr lang="en-US" sz="3600" dirty="0"/>
              <a:t>Progress will be assessed at Mid-Term Report</a:t>
            </a:r>
          </a:p>
        </p:txBody>
      </p:sp>
    </p:spTree>
    <p:extLst>
      <p:ext uri="{BB962C8B-B14F-4D97-AF65-F5344CB8AC3E}">
        <p14:creationId xmlns:p14="http://schemas.microsoft.com/office/powerpoint/2010/main" val="1364300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9837A9-82BF-4896-9D2C-1D7C217B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draft responses to the standards?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56124BD-F148-413F-A3FE-EB8E73EAB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941" y="198120"/>
            <a:ext cx="6296575" cy="406855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2F3C82A-5E0B-473F-9612-2B4BE5FEDE02}"/>
              </a:ext>
            </a:extLst>
          </p:cNvPr>
          <p:cNvSpPr/>
          <p:nvPr/>
        </p:nvSpPr>
        <p:spPr>
          <a:xfrm>
            <a:off x="836815" y="2648990"/>
            <a:ext cx="6550429" cy="17068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26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79D25-F06C-41B2-B9CB-AF1E4386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173951"/>
            <a:ext cx="10772775" cy="1658198"/>
          </a:xfrm>
        </p:spPr>
        <p:txBody>
          <a:bodyPr/>
          <a:lstStyle/>
          <a:p>
            <a:r>
              <a:rPr lang="en-US" dirty="0"/>
              <a:t>Timeline for ISER Preparation: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Cuyamaca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FD5CAF86-9740-4F24-A1CA-55EBC27D4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44919"/>
              </p:ext>
            </p:extLst>
          </p:nvPr>
        </p:nvGraphicFramePr>
        <p:xfrm>
          <a:off x="657606" y="2005821"/>
          <a:ext cx="11120871" cy="3793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652">
                  <a:extLst>
                    <a:ext uri="{9D8B030D-6E8A-4147-A177-3AD203B41FA5}">
                      <a16:colId xmlns:a16="http://schemas.microsoft.com/office/drawing/2014/main" xmlns="" val="2987754687"/>
                    </a:ext>
                  </a:extLst>
                </a:gridCol>
                <a:gridCol w="3593142">
                  <a:extLst>
                    <a:ext uri="{9D8B030D-6E8A-4147-A177-3AD203B41FA5}">
                      <a16:colId xmlns:a16="http://schemas.microsoft.com/office/drawing/2014/main" xmlns="" val="3643075284"/>
                    </a:ext>
                  </a:extLst>
                </a:gridCol>
                <a:gridCol w="5149077">
                  <a:extLst>
                    <a:ext uri="{9D8B030D-6E8A-4147-A177-3AD203B41FA5}">
                      <a16:colId xmlns:a16="http://schemas.microsoft.com/office/drawing/2014/main" xmlns="" val="4081211698"/>
                    </a:ext>
                  </a:extLst>
                </a:gridCol>
              </a:tblGrid>
              <a:tr h="424419"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Date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1">
                          <a:effectLst/>
                          <a:latin typeface="Arial Narrow" panose="020B0606020202030204" pitchFamily="34" charset="0"/>
                        </a:rPr>
                        <a:t>Group/Reviewer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Intended Outcome</a:t>
                      </a:r>
                    </a:p>
                  </a:txBody>
                  <a:tcPr marL="14288" marR="14288" marT="9525" marB="9525" anchor="b"/>
                </a:tc>
                <a:extLst>
                  <a:ext uri="{0D108BD9-81ED-4DB2-BD59-A6C34878D82A}">
                    <a16:rowId xmlns:a16="http://schemas.microsoft.com/office/drawing/2014/main" xmlns="" val="1856286434"/>
                  </a:ext>
                </a:extLst>
              </a:tr>
              <a:tr h="42441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12/7/2018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</a:rPr>
                        <a:t>Fall Retreat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</a:rPr>
                        <a:t>First Full Review of ISER</a:t>
                      </a:r>
                    </a:p>
                  </a:txBody>
                  <a:tcPr marL="14288" marR="14288" marT="9525" marB="9525" anchor="b"/>
                </a:tc>
                <a:extLst>
                  <a:ext uri="{0D108BD9-81ED-4DB2-BD59-A6C34878D82A}">
                    <a16:rowId xmlns:a16="http://schemas.microsoft.com/office/drawing/2014/main" xmlns="" val="1637378041"/>
                  </a:ext>
                </a:extLst>
              </a:tr>
              <a:tr h="42441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3/19/2019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</a:rPr>
                        <a:t>Governing Board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  <a:latin typeface="Arial Narrow" panose="020B0606020202030204" pitchFamily="34" charset="0"/>
                        </a:rPr>
                        <a:t>First Review of the Draft ISER</a:t>
                      </a:r>
                    </a:p>
                  </a:txBody>
                  <a:tcPr marL="14288" marR="14288" marT="9525" marB="9525" anchor="b"/>
                </a:tc>
                <a:extLst>
                  <a:ext uri="{0D108BD9-81ED-4DB2-BD59-A6C34878D82A}">
                    <a16:rowId xmlns:a16="http://schemas.microsoft.com/office/drawing/2014/main" xmlns="" val="145544515"/>
                  </a:ext>
                </a:extLst>
              </a:tr>
              <a:tr h="42441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4/26/2019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</a:rPr>
                        <a:t>Campus Forum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</a:rPr>
                        <a:t>Second Full Review of ISER</a:t>
                      </a:r>
                    </a:p>
                  </a:txBody>
                  <a:tcPr marL="14288" marR="14288" marT="9525" marB="9525" anchor="b"/>
                </a:tc>
                <a:extLst>
                  <a:ext uri="{0D108BD9-81ED-4DB2-BD59-A6C34878D82A}">
                    <a16:rowId xmlns:a16="http://schemas.microsoft.com/office/drawing/2014/main" xmlns="" val="2938696395"/>
                  </a:ext>
                </a:extLst>
              </a:tr>
              <a:tr h="42441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5/14/2019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  <a:latin typeface="Arial Narrow" panose="020B0606020202030204" pitchFamily="34" charset="0"/>
                        </a:rPr>
                        <a:t>Governing Board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  <a:latin typeface="Arial Narrow" panose="020B0606020202030204" pitchFamily="34" charset="0"/>
                        </a:rPr>
                        <a:t>First Full Review of ISER</a:t>
                      </a:r>
                    </a:p>
                  </a:txBody>
                  <a:tcPr marL="14288" marR="14288" marT="9525" marB="9525" anchor="b"/>
                </a:tc>
                <a:extLst>
                  <a:ext uri="{0D108BD9-81ED-4DB2-BD59-A6C34878D82A}">
                    <a16:rowId xmlns:a16="http://schemas.microsoft.com/office/drawing/2014/main" xmlns="" val="372476599"/>
                  </a:ext>
                </a:extLst>
              </a:tr>
              <a:tr h="42441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5/21/2019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  <a:latin typeface="Arial Narrow" panose="020B0606020202030204" pitchFamily="34" charset="0"/>
                        </a:rPr>
                        <a:t>College Council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</a:rPr>
                        <a:t>Final Read/Approval of ISER</a:t>
                      </a:r>
                    </a:p>
                  </a:txBody>
                  <a:tcPr marL="14288" marR="14288" marT="9525" marB="9525" anchor="b"/>
                </a:tc>
                <a:extLst>
                  <a:ext uri="{0D108BD9-81ED-4DB2-BD59-A6C34878D82A}">
                    <a16:rowId xmlns:a16="http://schemas.microsoft.com/office/drawing/2014/main" xmlns="" val="3027983604"/>
                  </a:ext>
                </a:extLst>
              </a:tr>
              <a:tr h="4186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6/18/2019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Governing Board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Final Review/Approval of Final ISER</a:t>
                      </a:r>
                    </a:p>
                  </a:txBody>
                  <a:tcPr marL="14288" marR="14288" marT="9525" marB="9525" anchor="b"/>
                </a:tc>
                <a:extLst>
                  <a:ext uri="{0D108BD9-81ED-4DB2-BD59-A6C34878D82A}">
                    <a16:rowId xmlns:a16="http://schemas.microsoft.com/office/drawing/2014/main" xmlns="" val="2253117565"/>
                  </a:ext>
                </a:extLst>
              </a:tr>
              <a:tr h="82782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7/1/2019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>
                          <a:effectLst/>
                          <a:latin typeface="Arial Narrow" panose="020B0606020202030204" pitchFamily="34" charset="0"/>
                        </a:rPr>
                        <a:t>ACCJC</a:t>
                      </a:r>
                    </a:p>
                  </a:txBody>
                  <a:tcPr marL="14288" marR="14288" marT="9525" marB="9525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</a:rPr>
                        <a:t>Submission of Final ISER</a:t>
                      </a:r>
                    </a:p>
                  </a:txBody>
                  <a:tcPr marL="14288" marR="14288" marT="9525" marB="9525" anchor="b"/>
                </a:tc>
                <a:extLst>
                  <a:ext uri="{0D108BD9-81ED-4DB2-BD59-A6C34878D82A}">
                    <a16:rowId xmlns:a16="http://schemas.microsoft.com/office/drawing/2014/main" xmlns="" val="1565388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749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D128787-D81D-4396-A11B-E991E13C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87" y="5619404"/>
            <a:ext cx="8534400" cy="1084348"/>
          </a:xfrm>
        </p:spPr>
        <p:txBody>
          <a:bodyPr>
            <a:normAutofit/>
          </a:bodyPr>
          <a:lstStyle/>
          <a:p>
            <a:r>
              <a:rPr lang="en-US" sz="3200" dirty="0"/>
              <a:t>Which groups have been reviewing ISER responses to date?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4FCA9C75-C2CA-415C-9AEC-9D6CA35D7B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268130"/>
              </p:ext>
            </p:extLst>
          </p:nvPr>
        </p:nvGraphicFramePr>
        <p:xfrm>
          <a:off x="717059" y="461355"/>
          <a:ext cx="10338868" cy="504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1189018116"/>
                    </a:ext>
                  </a:extLst>
                </a:gridCol>
                <a:gridCol w="5372996">
                  <a:extLst>
                    <a:ext uri="{9D8B030D-6E8A-4147-A177-3AD203B41FA5}">
                      <a16:colId xmlns:a16="http://schemas.microsoft.com/office/drawing/2014/main" xmlns="" val="287876332"/>
                    </a:ext>
                  </a:extLst>
                </a:gridCol>
                <a:gridCol w="2832272">
                  <a:extLst>
                    <a:ext uri="{9D8B030D-6E8A-4147-A177-3AD203B41FA5}">
                      <a16:colId xmlns:a16="http://schemas.microsoft.com/office/drawing/2014/main" xmlns="" val="1619381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Committee or Council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Vetting Timeline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703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Standard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Institutional Effectiveness 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October-November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963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Standard IIA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Curriculum Committee</a:t>
                      </a:r>
                    </a:p>
                    <a:p>
                      <a:r>
                        <a:rPr lang="en-US" dirty="0"/>
                        <a:t>Student Learning Outcome and Assessment Committee</a:t>
                      </a:r>
                    </a:p>
                    <a:p>
                      <a:r>
                        <a:rPr lang="en-US" dirty="0"/>
                        <a:t>Online Teaching and Learning Committee</a:t>
                      </a:r>
                    </a:p>
                    <a:p>
                      <a:r>
                        <a:rPr lang="en-US" dirty="0"/>
                        <a:t>Workforce Development Council</a:t>
                      </a:r>
                    </a:p>
                    <a:p>
                      <a:r>
                        <a:rPr lang="en-US" dirty="0"/>
                        <a:t>Student Success and Equity 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September-October 2018</a:t>
                      </a:r>
                    </a:p>
                    <a:p>
                      <a:endParaRPr lang="en-US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September 2018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2211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Standard IIB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Library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2808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Standard IIC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Student Services Leadership Advisory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December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2999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Standard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 and Operations Council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February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1138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Standard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College Council</a:t>
                      </a:r>
                    </a:p>
                    <a:p>
                      <a:r>
                        <a:rPr lang="en-US" dirty="0"/>
                        <a:t>Academic Senate</a:t>
                      </a:r>
                    </a:p>
                    <a:p>
                      <a:r>
                        <a:rPr lang="en-US" dirty="0"/>
                        <a:t>Classified Senate</a:t>
                      </a:r>
                    </a:p>
                    <a:p>
                      <a:r>
                        <a:rPr lang="en-US" dirty="0"/>
                        <a:t>ASG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Spring 2019</a:t>
                      </a:r>
                    </a:p>
                    <a:p>
                      <a:r>
                        <a:rPr lang="en-US" dirty="0"/>
                        <a:t>November 2018-May 2019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9276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54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06" y="156747"/>
            <a:ext cx="10772775" cy="1658198"/>
          </a:xfrm>
        </p:spPr>
        <p:txBody>
          <a:bodyPr/>
          <a:lstStyle/>
          <a:p>
            <a:r>
              <a:rPr lang="en-US" dirty="0"/>
              <a:t>How to Provide Feedback: </a:t>
            </a:r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Cuyamaca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814945"/>
            <a:ext cx="10753725" cy="480675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Through </a:t>
            </a:r>
            <a:r>
              <a:rPr lang="en-US" sz="2800" b="1" dirty="0">
                <a:solidFill>
                  <a:schemeClr val="tx1"/>
                </a:solidFill>
              </a:rPr>
              <a:t>committees/councils, departments, and the senates</a:t>
            </a:r>
          </a:p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tx1"/>
                </a:solidFill>
              </a:rPr>
              <a:t>Online feedback forms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available via the </a:t>
            </a:r>
            <a:r>
              <a:rPr lang="en-US" sz="2800" dirty="0">
                <a:hlinkClick r:id="rId2"/>
              </a:rPr>
              <a:t>accreditation webpage</a:t>
            </a:r>
            <a:endParaRPr lang="en-US" sz="2800" dirty="0"/>
          </a:p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tx1"/>
                </a:solidFill>
              </a:rPr>
              <a:t>Campus-wide retreat </a:t>
            </a:r>
            <a:r>
              <a:rPr lang="en-US" sz="4300" b="1" dirty="0">
                <a:solidFill>
                  <a:schemeClr val="tx1"/>
                </a:solidFill>
                <a:latin typeface="Arial Black" panose="020B0A04020102020204" pitchFamily="34" charset="0"/>
              </a:rPr>
              <a:t>December 7</a:t>
            </a:r>
            <a:r>
              <a:rPr lang="en-US" sz="4300" b="1" baseline="30000" dirty="0">
                <a:solidFill>
                  <a:schemeClr val="tx1"/>
                </a:solidFill>
                <a:latin typeface="Arial Black" panose="020B0A04020102020204" pitchFamily="34" charset="0"/>
              </a:rPr>
              <a:t>th</a:t>
            </a:r>
            <a:r>
              <a:rPr lang="en-US" sz="4300" b="1" dirty="0">
                <a:solidFill>
                  <a:schemeClr val="tx1"/>
                </a:solidFill>
                <a:latin typeface="Arial Black" panose="020B0A04020102020204" pitchFamily="34" charset="0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32195897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1547</TotalTime>
  <Words>365</Words>
  <Application>Microsoft Office PowerPoint</Application>
  <PresentationFormat>Custom</PresentationFormat>
  <Paragraphs>105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Slice</vt:lpstr>
      <vt:lpstr>Accreditation Self-Evaluation and ISER</vt:lpstr>
      <vt:lpstr>A BRIEF Accreditation 2019 Timeline</vt:lpstr>
      <vt:lpstr>The INSTITUTIONAL Self-Evaluation Report</vt:lpstr>
      <vt:lpstr>The accjc standards</vt:lpstr>
      <vt:lpstr>The Quality Focus Essay</vt:lpstr>
      <vt:lpstr>How did we draft responses to the standards?</vt:lpstr>
      <vt:lpstr>Timeline for ISER Preparation: Cuyamaca</vt:lpstr>
      <vt:lpstr>Which groups have been reviewing ISER responses to date?</vt:lpstr>
      <vt:lpstr>How to Provide Feedback: Cuyamaca</vt:lpstr>
      <vt:lpstr>Our Site Visit</vt:lpstr>
      <vt:lpstr>Questions?</vt:lpstr>
    </vt:vector>
  </TitlesOfParts>
  <Company>GCCCD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Accreditation</dc:title>
  <dc:creator>Brianna Hays</dc:creator>
  <cp:lastModifiedBy>Ariane Ahmadian</cp:lastModifiedBy>
  <cp:revision>32</cp:revision>
  <dcterms:created xsi:type="dcterms:W3CDTF">2018-08-14T23:32:19Z</dcterms:created>
  <dcterms:modified xsi:type="dcterms:W3CDTF">2018-11-29T17:20:46Z</dcterms:modified>
</cp:coreProperties>
</file>